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61" r:id="rId2"/>
    <p:sldId id="263" r:id="rId3"/>
    <p:sldId id="264" r:id="rId4"/>
    <p:sldId id="265" r:id="rId5"/>
    <p:sldId id="297" r:id="rId6"/>
    <p:sldId id="256" r:id="rId7"/>
    <p:sldId id="269" r:id="rId8"/>
    <p:sldId id="257" r:id="rId9"/>
    <p:sldId id="260" r:id="rId10"/>
    <p:sldId id="270" r:id="rId11"/>
    <p:sldId id="289" r:id="rId12"/>
    <p:sldId id="267" r:id="rId13"/>
    <p:sldId id="294" r:id="rId14"/>
    <p:sldId id="296" r:id="rId15"/>
    <p:sldId id="295" r:id="rId16"/>
    <p:sldId id="298" r:id="rId17"/>
    <p:sldId id="299" r:id="rId18"/>
    <p:sldId id="272" r:id="rId19"/>
    <p:sldId id="292" r:id="rId2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7843" autoAdjust="0"/>
  </p:normalViewPr>
  <p:slideViewPr>
    <p:cSldViewPr snapToGrid="0" snapToObjects="1">
      <p:cViewPr>
        <p:scale>
          <a:sx n="76" d="100"/>
          <a:sy n="76" d="100"/>
        </p:scale>
        <p:origin x="-3872" y="-1832"/>
      </p:cViewPr>
      <p:guideLst>
        <p:guide orient="horz" pos="2147"/>
        <p:guide pos="245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printerSettings" Target="printerSettings/printerSettings1.bin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DAEBA1-1C70-DF43-A9B3-883228D9F9C6}" type="datetimeFigureOut">
              <a:rPr lang="en-US" smtClean="0"/>
              <a:t>19-09-04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E36CA2-5419-2241-B734-9F5A6B2685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87763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E36CA2-5419-2241-B734-9F5A6B26854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6827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Geometric growth, increasing population starts</a:t>
            </a:r>
            <a:r>
              <a:rPr lang="en-US" baseline="0" dirty="0" smtClean="0"/>
              <a:t> smaller, large differences in mortality, not spatially explicit, no </a:t>
            </a:r>
            <a:r>
              <a:rPr lang="en-US" baseline="0" dirty="0" err="1" smtClean="0"/>
              <a:t>stochasticity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E36CA2-5419-2241-B734-9F5A6B26854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3703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</a:t>
            </a:r>
            <a:r>
              <a:rPr lang="en-US" baseline="0" dirty="0" smtClean="0"/>
              <a:t> spatially delineated. Different breeding and wintering ranges. One or two animals might move between a herd – is that enough/too many?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E36CA2-5419-2241-B734-9F5A6B26854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8685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Stop</a:t>
            </a:r>
            <a:r>
              <a:rPr lang="en-US" baseline="0" dirty="0" smtClean="0"/>
              <a:t> and recap. 1) </a:t>
            </a:r>
            <a:r>
              <a:rPr lang="en-US" dirty="0" smtClean="0"/>
              <a:t>A</a:t>
            </a:r>
            <a:r>
              <a:rPr lang="en-US" baseline="0" dirty="0" smtClean="0"/>
              <a:t> population is a group of interbreeding individuals that overlap in time and space.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E36CA2-5419-2241-B734-9F5A6B26854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2271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E36CA2-5419-2241-B734-9F5A6B26854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2271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Taiga</a:t>
            </a:r>
            <a:r>
              <a:rPr lang="en-US" baseline="0" dirty="0" smtClean="0"/>
              <a:t> in Quebec, dominated by Black spruce.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E36CA2-5419-2241-B734-9F5A6B26854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3748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E36CA2-5419-2241-B734-9F5A6B26854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6827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Migratory caribou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E36CA2-5419-2241-B734-9F5A6B26854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1641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COSEWIC</a:t>
            </a:r>
            <a:r>
              <a:rPr lang="en-US" baseline="0" dirty="0" smtClean="0"/>
              <a:t> is an active link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E36CA2-5419-2241-B734-9F5A6B26854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1287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E36CA2-5419-2241-B734-9F5A6B26854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3254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What if all the populations where just considered one population? Cape </a:t>
            </a:r>
            <a:r>
              <a:rPr lang="en-US" baseline="0" dirty="0" err="1" smtClean="0"/>
              <a:t>Bathhurst</a:t>
            </a:r>
            <a:r>
              <a:rPr lang="en-US" baseline="0" dirty="0" smtClean="0"/>
              <a:t> and Bluenose West had been considered the same population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E36CA2-5419-2241-B734-9F5A6B26854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0770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A2C52-4531-F041-A886-A43C93BA698E}" type="datetimeFigureOut">
              <a:rPr lang="en-US" smtClean="0"/>
              <a:t>19-09-04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FC7F2-4097-EF44-BC92-86664E577B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1759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A2C52-4531-F041-A886-A43C93BA698E}" type="datetimeFigureOut">
              <a:rPr lang="en-US" smtClean="0"/>
              <a:t>19-09-04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FC7F2-4097-EF44-BC92-86664E577B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5744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A2C52-4531-F041-A886-A43C93BA698E}" type="datetimeFigureOut">
              <a:rPr lang="en-US" smtClean="0"/>
              <a:t>19-09-04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FC7F2-4097-EF44-BC92-86664E577B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9351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A2C52-4531-F041-A886-A43C93BA698E}" type="datetimeFigureOut">
              <a:rPr lang="en-US" smtClean="0"/>
              <a:t>19-09-04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FC7F2-4097-EF44-BC92-86664E577B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42566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A2C52-4531-F041-A886-A43C93BA698E}" type="datetimeFigureOut">
              <a:rPr lang="en-US" smtClean="0"/>
              <a:t>19-09-04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FC7F2-4097-EF44-BC92-86664E577B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6839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A2C52-4531-F041-A886-A43C93BA698E}" type="datetimeFigureOut">
              <a:rPr lang="en-US" smtClean="0"/>
              <a:t>19-09-04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FC7F2-4097-EF44-BC92-86664E577B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4699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A2C52-4531-F041-A886-A43C93BA698E}" type="datetimeFigureOut">
              <a:rPr lang="en-US" smtClean="0"/>
              <a:t>19-09-04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FC7F2-4097-EF44-BC92-86664E577B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9569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A2C52-4531-F041-A886-A43C93BA698E}" type="datetimeFigureOut">
              <a:rPr lang="en-US" smtClean="0"/>
              <a:t>19-09-04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FC7F2-4097-EF44-BC92-86664E577B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7841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A2C52-4531-F041-A886-A43C93BA698E}" type="datetimeFigureOut">
              <a:rPr lang="en-US" smtClean="0"/>
              <a:t>19-09-04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FC7F2-4097-EF44-BC92-86664E577B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90532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A2C52-4531-F041-A886-A43C93BA698E}" type="datetimeFigureOut">
              <a:rPr lang="en-US" smtClean="0"/>
              <a:t>19-09-04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FC7F2-4097-EF44-BC92-86664E577B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4201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A2C52-4531-F041-A886-A43C93BA698E}" type="datetimeFigureOut">
              <a:rPr lang="en-US" smtClean="0"/>
              <a:t>19-09-04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FC7F2-4097-EF44-BC92-86664E577B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3178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3A2C52-4531-F041-A886-A43C93BA698E}" type="datetimeFigureOut">
              <a:rPr lang="en-US" smtClean="0"/>
              <a:t>19-09-04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DFC7F2-4097-EF44-BC92-86664E577B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5649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Relationship Id="rId3" Type="http://schemas.openxmlformats.org/officeDocument/2006/relationships/hyperlink" Target="http://site.ebrary.com/lib/memorial/reader.action?docID=10726017&amp;ppg=26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hyperlink" Target="http://www.biodivcanada.ca/default.asp?lang=En&amp;n=F84ED404&amp;offset=4&amp;toc=show" TargetMode="External"/><Relationship Id="rId5" Type="http://schemas.openxmlformats.org/officeDocument/2006/relationships/hyperlink" Target="http://www.cosewic.gc.ca/eng/sct6/sct6_6_e.cfm" TargetMode="External"/><Relationship Id="rId6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://search.credoreference.com/content/entry/prge/population_genetics_and_ecology/0?searchId=4b2c5c39-467e-11e5-a601-12c1d36507ee&amp;result=0" TargetMode="External"/><Relationship Id="rId3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://site.ebrary.com/lib/memorial/reader.action?docID=10726017&amp;ppg=26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16000" y="1876778"/>
            <a:ext cx="64191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How do we define a population?</a:t>
            </a:r>
            <a:endParaRPr lang="en-US" sz="3600" b="1" dirty="0"/>
          </a:p>
        </p:txBody>
      </p:sp>
      <p:sp>
        <p:nvSpPr>
          <p:cNvPr id="5" name="Rectangle 4"/>
          <p:cNvSpPr/>
          <p:nvPr/>
        </p:nvSpPr>
        <p:spPr>
          <a:xfrm>
            <a:off x="578738" y="5955621"/>
            <a:ext cx="7759777" cy="6463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 smtClean="0"/>
              <a:t>Required reading: Preface </a:t>
            </a:r>
            <a:r>
              <a:rPr lang="en-US" dirty="0" err="1" smtClean="0"/>
              <a:t>pgs</a:t>
            </a:r>
            <a:r>
              <a:rPr lang="en-US" dirty="0" smtClean="0"/>
              <a:t> xix-xxii in </a:t>
            </a:r>
            <a:r>
              <a:rPr lang="en-US" dirty="0" err="1" smtClean="0"/>
              <a:t>Vandermeer</a:t>
            </a:r>
            <a:r>
              <a:rPr lang="en-US" dirty="0" smtClean="0"/>
              <a:t>, JH and Goldberg, DE. 2013. </a:t>
            </a:r>
            <a:r>
              <a:rPr lang="en-US" i="1" dirty="0" smtClean="0">
                <a:hlinkClick r:id="rId3"/>
              </a:rPr>
              <a:t>Population Ecology: First Principles (2nd Edition)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4276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14779"/>
            <a:ext cx="6021735" cy="352777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4658058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b</a:t>
            </a:r>
            <a:r>
              <a:rPr lang="en-US" dirty="0" err="1" smtClean="0"/>
              <a:t>iodivcanada.ca</a:t>
            </a:r>
            <a:r>
              <a:rPr lang="en-US" dirty="0" smtClean="0"/>
              <a:t>: </a:t>
            </a:r>
            <a:r>
              <a:rPr lang="en-US" i="1" dirty="0" smtClean="0">
                <a:hlinkClick r:id="rId4"/>
              </a:rPr>
              <a:t>Technical thematic report No. 10 – Northern caribou population trends in Canada</a:t>
            </a:r>
            <a:endParaRPr lang="en-US" i="1" dirty="0"/>
          </a:p>
        </p:txBody>
      </p:sp>
      <p:pic>
        <p:nvPicPr>
          <p:cNvPr id="7" name="Picture 6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73591" y="1385006"/>
            <a:ext cx="1624860" cy="2535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0012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1" y="305557"/>
            <a:ext cx="8579555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COSEWIC advises the Canadian government on species to be listed on the List of Wildlife Species at Risk protected by the </a:t>
            </a:r>
            <a:r>
              <a:rPr lang="en-US" sz="2800" i="1" dirty="0"/>
              <a:t>Species at Risk Act </a:t>
            </a:r>
            <a:r>
              <a:rPr lang="en-US" sz="2800" dirty="0"/>
              <a:t>(SARA</a:t>
            </a:r>
            <a:r>
              <a:rPr lang="en-US" sz="2800" dirty="0" smtClean="0"/>
              <a:t>)</a:t>
            </a:r>
          </a:p>
          <a:p>
            <a:endParaRPr lang="en-US" sz="2800" dirty="0" smtClean="0"/>
          </a:p>
          <a:p>
            <a:r>
              <a:rPr lang="en-US" sz="2800" dirty="0"/>
              <a:t>For those species listed </a:t>
            </a:r>
            <a:r>
              <a:rPr lang="en-US" sz="2800" dirty="0" smtClean="0"/>
              <a:t>it </a:t>
            </a:r>
            <a:r>
              <a:rPr lang="en-US" sz="2800" dirty="0"/>
              <a:t>is illegal to: </a:t>
            </a:r>
          </a:p>
          <a:p>
            <a:pPr marL="457200" indent="-457200">
              <a:buFont typeface="Arial"/>
              <a:buChar char="•"/>
            </a:pPr>
            <a:r>
              <a:rPr lang="en-US" sz="2800" dirty="0"/>
              <a:t>kill, harm, harass, capture or take an individual;</a:t>
            </a:r>
            <a:br>
              <a:rPr lang="en-US" sz="2800" dirty="0"/>
            </a:br>
            <a:r>
              <a:rPr lang="en-US" sz="2800" dirty="0"/>
              <a:t> </a:t>
            </a:r>
          </a:p>
          <a:p>
            <a:pPr marL="457200" indent="-457200">
              <a:buFont typeface="Arial"/>
              <a:buChar char="•"/>
            </a:pPr>
            <a:r>
              <a:rPr lang="en-US" sz="2800" dirty="0"/>
              <a:t>possess, collect, buy, sell or trade an individual or any part of an individual; and </a:t>
            </a:r>
            <a:br>
              <a:rPr lang="en-US" sz="2800" dirty="0"/>
            </a:br>
            <a:r>
              <a:rPr lang="en-US" sz="2800" dirty="0"/>
              <a:t> </a:t>
            </a:r>
          </a:p>
          <a:p>
            <a:pPr marL="457200" indent="-457200">
              <a:buFont typeface="Arial"/>
              <a:buChar char="•"/>
            </a:pPr>
            <a:r>
              <a:rPr lang="en-US" sz="2800" dirty="0"/>
              <a:t>damage or destroy the residence of one or more individuals. </a:t>
            </a:r>
          </a:p>
          <a:p>
            <a:endParaRPr lang="en-US" sz="2800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1623065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677" y="0"/>
            <a:ext cx="4834386" cy="33626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608" y="3784875"/>
            <a:ext cx="4659017" cy="279541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9003" y="3039514"/>
            <a:ext cx="3922047" cy="241302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87677" y="3334709"/>
            <a:ext cx="4572000" cy="58477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/>
              <a:t>Figure 3. Ranges and recent trends of northern caribou populations in Canada.</a:t>
            </a:r>
          </a:p>
        </p:txBody>
      </p:sp>
      <p:sp>
        <p:nvSpPr>
          <p:cNvPr id="3" name="Rectangle 2"/>
          <p:cNvSpPr/>
          <p:nvPr/>
        </p:nvSpPr>
        <p:spPr>
          <a:xfrm>
            <a:off x="93608" y="6467396"/>
            <a:ext cx="392016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Figure 7. Caribou Herd population estimates.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752625" y="5452534"/>
            <a:ext cx="4572000" cy="58477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/>
              <a:t>Figure 11. Cape Bathurst Caribou Herd population estimates.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05365" y="43724"/>
            <a:ext cx="3755685" cy="23777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5022062" y="2393182"/>
            <a:ext cx="4121937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Figure 10. Bluenose-West Caribou Herd population estimates.</a:t>
            </a:r>
          </a:p>
        </p:txBody>
      </p:sp>
    </p:spTree>
    <p:extLst>
      <p:ext uri="{BB962C8B-B14F-4D97-AF65-F5344CB8AC3E}">
        <p14:creationId xmlns:p14="http://schemas.microsoft.com/office/powerpoint/2010/main" val="28301166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9-09-04 at 1.46.2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04900"/>
            <a:ext cx="9144000" cy="4625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4788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90500"/>
            <a:ext cx="79248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9588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90500"/>
            <a:ext cx="79248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8542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00" y="685800"/>
            <a:ext cx="7861300" cy="547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6929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16000" y="1876778"/>
            <a:ext cx="7399753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/>
              <a:t>What are some limitations of the “</a:t>
            </a:r>
            <a:r>
              <a:rPr lang="en-US" sz="3600" b="1" dirty="0" err="1" smtClean="0"/>
              <a:t>TwoCaribouHerdExample.R</a:t>
            </a:r>
            <a:r>
              <a:rPr lang="en-US" sz="3600" b="1" dirty="0" smtClean="0"/>
              <a:t>” toy example?</a:t>
            </a:r>
          </a:p>
        </p:txBody>
      </p:sp>
    </p:spTree>
    <p:extLst>
      <p:ext uri="{BB962C8B-B14F-4D97-AF65-F5344CB8AC3E}">
        <p14:creationId xmlns:p14="http://schemas.microsoft.com/office/powerpoint/2010/main" val="31874561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16000" y="1876778"/>
            <a:ext cx="73997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/>
              <a:t>Why, in practice, is it difficult to apply the definition of population?</a:t>
            </a:r>
          </a:p>
        </p:txBody>
      </p:sp>
    </p:spTree>
    <p:extLst>
      <p:ext uri="{BB962C8B-B14F-4D97-AF65-F5344CB8AC3E}">
        <p14:creationId xmlns:p14="http://schemas.microsoft.com/office/powerpoint/2010/main" val="24248005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338667" y="0"/>
            <a:ext cx="8229600" cy="1143000"/>
          </a:xfrm>
        </p:spPr>
        <p:txBody>
          <a:bodyPr/>
          <a:lstStyle/>
          <a:p>
            <a:pPr algn="l"/>
            <a:r>
              <a:rPr lang="en-US" u="sng" dirty="0" smtClean="0"/>
              <a:t>Summary</a:t>
            </a:r>
            <a:endParaRPr lang="en-US" u="sng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5474772"/>
          </a:xfrm>
        </p:spPr>
        <p:txBody>
          <a:bodyPr>
            <a:normAutofit lnSpcReduction="10000"/>
          </a:bodyPr>
          <a:lstStyle/>
          <a:p>
            <a:pPr>
              <a:spcAft>
                <a:spcPts val="1200"/>
              </a:spcAft>
            </a:pPr>
            <a:r>
              <a:rPr lang="en-US" sz="2800" dirty="0" smtClean="0"/>
              <a:t>A population is a group of interbreeding individuals that overlap in space and time.</a:t>
            </a:r>
          </a:p>
          <a:p>
            <a:pPr>
              <a:spcAft>
                <a:spcPts val="1200"/>
              </a:spcAft>
            </a:pPr>
            <a:r>
              <a:rPr lang="en-US" sz="2800" dirty="0" smtClean="0"/>
              <a:t>Other definitions are also correct. The key feature of a definition of a population is that individuals “able” to reproduce with each other.</a:t>
            </a:r>
          </a:p>
          <a:p>
            <a:pPr>
              <a:spcAft>
                <a:spcPts val="1200"/>
              </a:spcAft>
            </a:pPr>
            <a:r>
              <a:rPr lang="en-US" sz="2800" dirty="0" smtClean="0"/>
              <a:t>Of interest is how the population might change</a:t>
            </a:r>
            <a:endParaRPr lang="en-US" sz="2800" dirty="0"/>
          </a:p>
          <a:p>
            <a:pPr>
              <a:spcAft>
                <a:spcPts val="1200"/>
              </a:spcAft>
            </a:pPr>
            <a:r>
              <a:rPr lang="en-US" sz="2800" dirty="0" smtClean="0"/>
              <a:t>The definition of a population is important for conservation biology</a:t>
            </a:r>
          </a:p>
          <a:p>
            <a:pPr>
              <a:spcAft>
                <a:spcPts val="1200"/>
              </a:spcAft>
            </a:pPr>
            <a:r>
              <a:rPr lang="en-US" sz="2800" dirty="0" smtClean="0"/>
              <a:t>The definition of a population can be difficult to apply. For specific studies, additional details on how the definition has been applied may be necessary.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042709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72222" cy="513644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4890223"/>
            <a:ext cx="259558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schemeClr val="bg1"/>
                </a:solidFill>
              </a:rPr>
              <a:t>Photo credit: </a:t>
            </a:r>
            <a:r>
              <a:rPr lang="en-US" sz="1000" dirty="0" err="1" smtClean="0">
                <a:solidFill>
                  <a:schemeClr val="bg1"/>
                </a:solidFill>
              </a:rPr>
              <a:t>www.npr.org</a:t>
            </a:r>
            <a:r>
              <a:rPr lang="en-US" sz="1000" dirty="0" smtClean="0">
                <a:solidFill>
                  <a:schemeClr val="bg1"/>
                </a:solidFill>
              </a:rPr>
              <a:t>: </a:t>
            </a:r>
            <a:r>
              <a:rPr lang="en-US" sz="1000" dirty="0" err="1" smtClean="0">
                <a:solidFill>
                  <a:schemeClr val="bg1"/>
                </a:solidFill>
              </a:rPr>
              <a:t>Gurinder</a:t>
            </a:r>
            <a:r>
              <a:rPr lang="en-US" sz="1000" dirty="0" smtClean="0">
                <a:solidFill>
                  <a:schemeClr val="bg1"/>
                </a:solidFill>
              </a:rPr>
              <a:t> </a:t>
            </a:r>
            <a:r>
              <a:rPr lang="en-US" sz="1000" dirty="0" err="1" smtClean="0">
                <a:solidFill>
                  <a:schemeClr val="bg1"/>
                </a:solidFill>
              </a:rPr>
              <a:t>Osan</a:t>
            </a:r>
            <a:r>
              <a:rPr lang="en-US" sz="1000" dirty="0" smtClean="0">
                <a:solidFill>
                  <a:schemeClr val="bg1"/>
                </a:solidFill>
              </a:rPr>
              <a:t>/AP</a:t>
            </a:r>
            <a:endParaRPr 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61975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9180812" cy="364066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3394445"/>
            <a:ext cx="24011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Photo credit: </a:t>
            </a:r>
            <a:r>
              <a:rPr lang="en-US" sz="1200" dirty="0" err="1" smtClean="0"/>
              <a:t>wwf.worldwildlife.org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3439667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44500"/>
            <a:ext cx="9144000" cy="595503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488668"/>
            <a:ext cx="148228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Photo credit: </a:t>
            </a:r>
            <a:r>
              <a:rPr lang="en-US" sz="1000" dirty="0" err="1" smtClean="0"/>
              <a:t>peupleloup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1063508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16000" y="1876778"/>
            <a:ext cx="43901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What is a population?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33504235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733778" y="971322"/>
            <a:ext cx="8170333" cy="14157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/>
              <a:t>population</a:t>
            </a:r>
          </a:p>
          <a:p>
            <a:r>
              <a:rPr lang="en-US" sz="2400" dirty="0" smtClean="0"/>
              <a:t>A group of interbreeding individuals that exist together in time and space.</a:t>
            </a:r>
            <a:endParaRPr lang="en-US" sz="2400" dirty="0"/>
          </a:p>
          <a:p>
            <a:r>
              <a:rPr lang="en-US" sz="1400" dirty="0" smtClean="0"/>
              <a:t>Levin, S. 2013</a:t>
            </a:r>
            <a:r>
              <a:rPr lang="en-US" sz="1400" dirty="0"/>
              <a:t>.</a:t>
            </a:r>
            <a:r>
              <a:rPr lang="en-US" sz="1400" dirty="0" smtClean="0"/>
              <a:t> </a:t>
            </a:r>
            <a:r>
              <a:rPr lang="en-US" sz="1400" i="1" dirty="0" smtClean="0">
                <a:hlinkClick r:id="rId2"/>
              </a:rPr>
              <a:t>Princeton Guide to Ecology – Population Genetics and Ecology</a:t>
            </a:r>
            <a:r>
              <a:rPr lang="en-US" sz="1400" i="1" dirty="0" smtClean="0"/>
              <a:t>.</a:t>
            </a:r>
            <a:endParaRPr lang="en-US" sz="1400" i="1" dirty="0"/>
          </a:p>
        </p:txBody>
      </p:sp>
      <p:grpSp>
        <p:nvGrpSpPr>
          <p:cNvPr id="3" name="Group 2"/>
          <p:cNvGrpSpPr/>
          <p:nvPr/>
        </p:nvGrpSpPr>
        <p:grpSpPr>
          <a:xfrm>
            <a:off x="620889" y="3231010"/>
            <a:ext cx="7261687" cy="1394611"/>
            <a:chOff x="668631" y="1032499"/>
            <a:chExt cx="7261687" cy="1394611"/>
          </a:xfrm>
        </p:grpSpPr>
        <p:sp>
          <p:nvSpPr>
            <p:cNvPr id="4" name="Rectangle 3"/>
            <p:cNvSpPr/>
            <p:nvPr/>
          </p:nvSpPr>
          <p:spPr>
            <a:xfrm>
              <a:off x="894408" y="1951841"/>
              <a:ext cx="5667259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dirty="0" smtClean="0"/>
                <a:t>Hastings, A. 1996</a:t>
              </a:r>
              <a:r>
                <a:rPr lang="en-US" sz="1400" dirty="0"/>
                <a:t>.</a:t>
              </a:r>
              <a:r>
                <a:rPr lang="en-US" sz="1400" dirty="0" smtClean="0"/>
                <a:t> Population Biology: Concepts and Models. </a:t>
              </a:r>
              <a:endParaRPr lang="en-US" sz="1400" dirty="0"/>
            </a:p>
          </p:txBody>
        </p:sp>
        <p:pic>
          <p:nvPicPr>
            <p:cNvPr id="6" name="Picture 5" descr="Screen Shot 2015-08-17 at 8.48.45 P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273" b="-31622"/>
            <a:stretch/>
          </p:blipFill>
          <p:spPr>
            <a:xfrm>
              <a:off x="668631" y="1032499"/>
              <a:ext cx="7261687" cy="139461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032401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93956" y="2575688"/>
            <a:ext cx="49402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600" b="1" dirty="0" smtClean="0"/>
          </a:p>
          <a:p>
            <a:r>
              <a:rPr lang="en-US" sz="3600" b="1" dirty="0" smtClean="0"/>
              <a:t>Why does it matter?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5521703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40408" y="272619"/>
            <a:ext cx="7673101" cy="6186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A</a:t>
            </a:r>
            <a:r>
              <a:rPr lang="en-US" sz="2800" dirty="0" smtClean="0"/>
              <a:t> </a:t>
            </a:r>
            <a:r>
              <a:rPr lang="en-US" sz="2800" b="1" dirty="0" smtClean="0"/>
              <a:t>population</a:t>
            </a:r>
            <a:r>
              <a:rPr lang="en-US" sz="2800" dirty="0" smtClean="0"/>
              <a:t> is simply a collection of individuals, but the idea of a population is considerably more complex</a:t>
            </a:r>
          </a:p>
          <a:p>
            <a:endParaRPr lang="en-US" sz="2800" dirty="0" smtClean="0"/>
          </a:p>
          <a:p>
            <a:r>
              <a:rPr lang="en-US" sz="2800" dirty="0"/>
              <a:t>W</a:t>
            </a:r>
            <a:r>
              <a:rPr lang="en-US" sz="2800" dirty="0" smtClean="0"/>
              <a:t>hat size limits should be placed on a fishery?</a:t>
            </a:r>
          </a:p>
          <a:p>
            <a:pPr marL="285750" indent="-285750">
              <a:buFont typeface="Arial"/>
              <a:buChar char="•"/>
            </a:pPr>
            <a:r>
              <a:rPr lang="en-US" sz="2800" dirty="0"/>
              <a:t>S</a:t>
            </a:r>
            <a:r>
              <a:rPr lang="en-US" sz="2800" dirty="0" smtClean="0"/>
              <a:t>ize distribution</a:t>
            </a:r>
          </a:p>
          <a:p>
            <a:pPr marL="285750" indent="-285750">
              <a:buFont typeface="Arial"/>
              <a:buChar char="•"/>
            </a:pPr>
            <a:r>
              <a:rPr lang="en-US" sz="2800" dirty="0" smtClean="0"/>
              <a:t>Reproduction and survivorship as a function of size</a:t>
            </a:r>
          </a:p>
          <a:p>
            <a:endParaRPr lang="en-US" sz="2800" dirty="0" smtClean="0"/>
          </a:p>
          <a:p>
            <a:r>
              <a:rPr lang="en-US" sz="2800" dirty="0"/>
              <a:t>W</a:t>
            </a:r>
            <a:r>
              <a:rPr lang="en-US" sz="2800" dirty="0" smtClean="0"/>
              <a:t>hen is it best to take action on the emergence of an agricultural pest species?</a:t>
            </a:r>
          </a:p>
          <a:p>
            <a:pPr marL="285750" indent="-285750">
              <a:buFont typeface="Arial"/>
              <a:buChar char="•"/>
            </a:pPr>
            <a:r>
              <a:rPr lang="en-US" sz="2800" dirty="0" smtClean="0"/>
              <a:t> the distribution of individuals in various life stages</a:t>
            </a:r>
          </a:p>
          <a:p>
            <a:endParaRPr lang="en-US" dirty="0" smtClean="0"/>
          </a:p>
          <a:p>
            <a:r>
              <a:rPr lang="en-US" sz="1400" dirty="0" err="1" smtClean="0"/>
              <a:t>Vandermeer</a:t>
            </a:r>
            <a:r>
              <a:rPr lang="en-US" sz="1400" dirty="0" smtClean="0"/>
              <a:t>, JH and Goldberg, DE. 2013. </a:t>
            </a:r>
            <a:r>
              <a:rPr lang="en-US" sz="1400" i="1" dirty="0" smtClean="0">
                <a:hlinkClick r:id="rId2"/>
              </a:rPr>
              <a:t>Population Ecology: First Principles (2nd Edition)</a:t>
            </a:r>
            <a:r>
              <a:rPr lang="en-US" sz="1400" dirty="0" smtClean="0"/>
              <a:t>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5143361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1800"/>
            <a:ext cx="9144000" cy="5991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324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1333</TotalTime>
  <Words>529</Words>
  <Application>Microsoft Macintosh PowerPoint</Application>
  <PresentationFormat>On-screen Show (4:3)</PresentationFormat>
  <Paragraphs>59</Paragraphs>
  <Slides>19</Slides>
  <Notes>11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</vt:lpstr>
    </vt:vector>
  </TitlesOfParts>
  <Company>Biology Department - Memorial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Population</dc:title>
  <dc:creator>Amy Hurford</dc:creator>
  <cp:lastModifiedBy>Amy Hurford</cp:lastModifiedBy>
  <cp:revision>171</cp:revision>
  <dcterms:created xsi:type="dcterms:W3CDTF">2015-08-17T15:22:24Z</dcterms:created>
  <dcterms:modified xsi:type="dcterms:W3CDTF">2019-09-04T16:27:22Z</dcterms:modified>
</cp:coreProperties>
</file>